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26" r:id="rId1"/>
  </p:sldMasterIdLst>
  <p:notesMasterIdLst>
    <p:notesMasterId r:id="rId34"/>
  </p:notesMasterIdLst>
  <p:handoutMasterIdLst>
    <p:handoutMasterId r:id="rId35"/>
  </p:handoutMasterIdLst>
  <p:sldIdLst>
    <p:sldId id="342" r:id="rId2"/>
    <p:sldId id="340" r:id="rId3"/>
    <p:sldId id="341" r:id="rId4"/>
    <p:sldId id="277" r:id="rId5"/>
    <p:sldId id="508" r:id="rId6"/>
    <p:sldId id="492" r:id="rId7"/>
    <p:sldId id="420" r:id="rId8"/>
    <p:sldId id="489" r:id="rId9"/>
    <p:sldId id="422" r:id="rId10"/>
    <p:sldId id="493" r:id="rId11"/>
    <p:sldId id="490" r:id="rId12"/>
    <p:sldId id="471" r:id="rId13"/>
    <p:sldId id="423" r:id="rId14"/>
    <p:sldId id="491" r:id="rId15"/>
    <p:sldId id="472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454" r:id="rId24"/>
    <p:sldId id="419" r:id="rId25"/>
    <p:sldId id="501" r:id="rId26"/>
    <p:sldId id="502" r:id="rId27"/>
    <p:sldId id="503" r:id="rId28"/>
    <p:sldId id="504" r:id="rId29"/>
    <p:sldId id="476" r:id="rId30"/>
    <p:sldId id="505" r:id="rId31"/>
    <p:sldId id="506" r:id="rId32"/>
    <p:sldId id="507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00"/>
    <a:srgbClr val="009B00"/>
    <a:srgbClr val="FFCCFF"/>
    <a:srgbClr val="FFFF66"/>
    <a:srgbClr val="99FF66"/>
    <a:srgbClr val="0066FF"/>
    <a:srgbClr val="99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4" autoAdjust="0"/>
    <p:restoredTop sz="98734" autoAdjust="0"/>
  </p:normalViewPr>
  <p:slideViewPr>
    <p:cSldViewPr>
      <p:cViewPr varScale="1">
        <p:scale>
          <a:sx n="85" d="100"/>
          <a:sy n="85" d="100"/>
        </p:scale>
        <p:origin x="10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9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660EAC32-53D0-40B1-A3B8-B7FF5A2D7E3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8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41736D70-B68D-460E-99DA-CD99CC4FD80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180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0474836-4881-4A93-A84B-C672CC101720}" type="slidenum">
              <a:rPr lang="en-US" altLang="en-US" sz="1300"/>
              <a:pPr eaLnBrk="1" hangingPunct="1">
                <a:defRPr/>
              </a:pPr>
              <a:t>4</a:t>
            </a:fld>
            <a:endParaRPr lang="en-US" alt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/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3874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61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0474836-4881-4A93-A84B-C672CC101720}" type="slidenum">
              <a:rPr lang="en-US" altLang="en-US" sz="1300"/>
              <a:pPr eaLnBrk="1" hangingPunct="1">
                <a:defRPr/>
              </a:pPr>
              <a:t>5</a:t>
            </a:fld>
            <a:endParaRPr lang="en-US" alt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/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3874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08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3860" indent="-30135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079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228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730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47999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22266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96534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70803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85427D-3224-4953-B79B-624956881261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2" y="4561227"/>
            <a:ext cx="5363818" cy="43234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393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3860" indent="-30135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079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228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730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47999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22266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96534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70803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C7543F-8004-44C0-ACCE-354FB1B19B57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2" y="4561227"/>
            <a:ext cx="5363818" cy="43234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28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3860" indent="-30135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079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228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730" indent="-24042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47999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22266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96534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70803" indent="-24042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A3DF4F-1A9E-4709-A044-EE4213ABB401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2" y="4561227"/>
            <a:ext cx="5363818" cy="43234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767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48771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87784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3129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51745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6954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2823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38365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17100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87858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2733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56964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9155177-13D3-4C33-9054-CA8D01735241}" type="slidenum">
              <a:rPr lang="fr-CA" altLang="en-US" smtClean="0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08972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80051" y="2078852"/>
            <a:ext cx="4950338" cy="1697086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</a:rPr>
              <a:t>I</a:t>
            </a:r>
            <a:r>
              <a:rPr lang="en-US" altLang="en-US" sz="4000" dirty="0"/>
              <a:t>nformation </a:t>
            </a:r>
            <a:r>
              <a:rPr lang="en-US" altLang="en-US" sz="4000" dirty="0">
                <a:solidFill>
                  <a:srgbClr val="FF0000"/>
                </a:solidFill>
              </a:rPr>
              <a:t>S</a:t>
            </a:r>
            <a:r>
              <a:rPr lang="en-US" altLang="en-US" sz="4000" dirty="0"/>
              <a:t>ystem</a:t>
            </a:r>
            <a:br>
              <a:rPr lang="en-US" altLang="en-US" sz="4000" dirty="0"/>
            </a:br>
            <a:r>
              <a:rPr lang="en-US" altLang="en-US" sz="4000" dirty="0">
                <a:solidFill>
                  <a:srgbClr val="FF0000"/>
                </a:solidFill>
              </a:rPr>
              <a:t>S</a:t>
            </a:r>
            <a:r>
              <a:rPr lang="en-US" altLang="en-US" sz="4000" dirty="0"/>
              <a:t>trategic </a:t>
            </a:r>
            <a:r>
              <a:rPr lang="en-US" altLang="en-US" sz="4000" dirty="0">
                <a:solidFill>
                  <a:srgbClr val="FF0000"/>
                </a:solidFill>
              </a:rPr>
              <a:t>P</a:t>
            </a:r>
            <a:r>
              <a:rPr lang="en-US" altLang="en-US" sz="4000" dirty="0"/>
              <a:t>lan </a:t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ISSP Presentation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2681791" y="4440286"/>
            <a:ext cx="4374486" cy="844712"/>
          </a:xfrm>
        </p:spPr>
        <p:txBody>
          <a:bodyPr rtlCol="0">
            <a:normAutofit fontScale="92500" lnSpcReduction="20000"/>
          </a:bodyPr>
          <a:lstStyle/>
          <a:p>
            <a:pPr algn="r">
              <a:defRPr/>
            </a:pPr>
            <a:endParaRPr lang="en-US" altLang="en-US" sz="1500" dirty="0"/>
          </a:p>
          <a:p>
            <a:pPr algn="r">
              <a:defRPr/>
            </a:pPr>
            <a:endParaRPr lang="en-US" altLang="en-US" sz="1500" dirty="0"/>
          </a:p>
          <a:p>
            <a:pPr algn="r">
              <a:defRPr/>
            </a:pPr>
            <a:r>
              <a:rPr lang="en-US" altLang="en-US" sz="1500" dirty="0"/>
              <a:t>Volunteer Advisor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</a:t>
            </a:r>
            <a:r>
              <a:rPr lang="en-US" dirty="0" smtClean="0"/>
              <a:t>the ISSP </a:t>
            </a:r>
            <a:r>
              <a:rPr lang="en-US" dirty="0"/>
              <a:t>plan help me achieve my mission?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31" y="2447926"/>
            <a:ext cx="4051300" cy="3038475"/>
          </a:xfrm>
        </p:spPr>
      </p:pic>
    </p:spTree>
    <p:extLst>
      <p:ext uri="{BB962C8B-B14F-4D97-AF65-F5344CB8AC3E}">
        <p14:creationId xmlns:p14="http://schemas.microsoft.com/office/powerpoint/2010/main" val="9017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7518654" cy="352044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Step 3</a:t>
            </a:r>
            <a:br>
              <a:rPr lang="en-US" altLang="en-US" dirty="0" smtClean="0"/>
            </a:br>
            <a:r>
              <a:rPr lang="en-US" altLang="en-US" dirty="0" smtClean="0"/>
              <a:t>Identify where you are</a:t>
            </a:r>
          </a:p>
        </p:txBody>
      </p:sp>
    </p:spTree>
    <p:extLst>
      <p:ext uri="{BB962C8B-B14F-4D97-AF65-F5344CB8AC3E}">
        <p14:creationId xmlns:p14="http://schemas.microsoft.com/office/powerpoint/2010/main" val="8987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120086" cy="463633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/>
              <a:t>Objectives and Strategies</a:t>
            </a:r>
            <a:endParaRPr lang="fr-CA" sz="3600" dirty="0"/>
          </a:p>
        </p:txBody>
      </p:sp>
      <p:sp>
        <p:nvSpPr>
          <p:cNvPr id="3" name="Rectangle 2"/>
          <p:cNvSpPr/>
          <p:nvPr/>
        </p:nvSpPr>
        <p:spPr>
          <a:xfrm>
            <a:off x="1212268" y="191683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A first step for your plan will be to determine where you are right now but also where you want to go.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49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183233" cy="53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456526"/>
            <a:ext cx="5829300" cy="1207008"/>
          </a:xfrm>
        </p:spPr>
        <p:txBody>
          <a:bodyPr>
            <a:noAutofit/>
          </a:bodyPr>
          <a:lstStyle/>
          <a:p>
            <a:r>
              <a:rPr lang="en-US" altLang="en-US" sz="3600" dirty="0" err="1"/>
              <a:t>Swot</a:t>
            </a:r>
            <a:r>
              <a:rPr lang="en-US" altLang="en-US" sz="3600" dirty="0"/>
              <a:t> analysis</a:t>
            </a:r>
            <a:endParaRPr lang="fr-CA" sz="36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5106"/>
            <a:ext cx="3618402" cy="2276856"/>
          </a:xfrm>
        </p:spPr>
      </p:pic>
      <p:sp>
        <p:nvSpPr>
          <p:cNvPr id="6" name="Rectangle 5"/>
          <p:cNvSpPr/>
          <p:nvPr/>
        </p:nvSpPr>
        <p:spPr>
          <a:xfrm>
            <a:off x="1187624" y="1916832"/>
            <a:ext cx="4464496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can we maximize the use of our strengths?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How can we overcome the threats identified?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What do we need to do to overcome the identified weaknesses?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How can we take advantage of our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23599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Step 4</a:t>
            </a:r>
            <a:br>
              <a:rPr lang="en-US" altLang="en-US" dirty="0" smtClean="0"/>
            </a:br>
            <a:r>
              <a:rPr lang="en-US" altLang="en-US" dirty="0" smtClean="0"/>
              <a:t>Environmental </a:t>
            </a:r>
            <a:r>
              <a:rPr lang="en-US" altLang="en-US" dirty="0"/>
              <a:t>Analysis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Organizations do not operate in a vacuum but rather in a dynamic environment that has a direct influence on how they operate and whether they will achieve their objectives.</a:t>
            </a:r>
          </a:p>
          <a:p>
            <a:endParaRPr lang="en-US" sz="1800" dirty="0"/>
          </a:p>
          <a:p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20688"/>
            <a:ext cx="218689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What is the impact on the plan?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916832"/>
            <a:ext cx="4032448" cy="29163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</a:t>
            </a:r>
            <a:r>
              <a:rPr lang="en-US" dirty="0"/>
              <a:t>do you want to communicate with your customers?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an application be provided?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website?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we integrate social networks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we have specific needs for the government?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08" y="3365378"/>
            <a:ext cx="4425092" cy="23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Step 5</a:t>
            </a:r>
            <a:br>
              <a:rPr lang="en-US" altLang="en-US" dirty="0" smtClean="0"/>
            </a:br>
            <a:r>
              <a:rPr lang="en-US" altLang="en-US" dirty="0" smtClean="0"/>
              <a:t>resources analysis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step to determine the current situation will be to establish an up-to-date list of your hardware and software assets. 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idx="4294967295"/>
          </p:nvPr>
        </p:nvSpPr>
        <p:spPr>
          <a:xfrm>
            <a:off x="0" y="1371600"/>
            <a:ext cx="3929063" cy="3765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469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Hardware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584" y="3573015"/>
            <a:ext cx="7344816" cy="2810889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827584" y="1753390"/>
            <a:ext cx="4752528" cy="17476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Beyond five years, it </a:t>
            </a:r>
            <a:r>
              <a:rPr lang="en-US" dirty="0" smtClean="0"/>
              <a:t>is more difficult to </a:t>
            </a:r>
            <a:r>
              <a:rPr lang="en-US" dirty="0"/>
              <a:t>have an efficient and compatible tool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many should we replace?</a:t>
            </a:r>
          </a:p>
          <a:p>
            <a:r>
              <a:rPr lang="en-US" dirty="0" smtClean="0"/>
              <a:t>More needed?</a:t>
            </a:r>
            <a:endParaRPr lang="en-CA" dirty="0" smtClean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28" y="17781"/>
            <a:ext cx="3476348" cy="28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11560" y="357442"/>
            <a:ext cx="7772400" cy="1609344"/>
          </a:xfrm>
        </p:spPr>
        <p:txBody>
          <a:bodyPr/>
          <a:lstStyle/>
          <a:p>
            <a:r>
              <a:rPr lang="en-CA" dirty="0" smtClean="0"/>
              <a:t>software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773789" y="1838260"/>
            <a:ext cx="4320480" cy="1262324"/>
          </a:xfrm>
        </p:spPr>
        <p:txBody>
          <a:bodyPr>
            <a:normAutofit/>
          </a:bodyPr>
          <a:lstStyle/>
          <a:p>
            <a:r>
              <a:rPr lang="en-CA" dirty="0" smtClean="0"/>
              <a:t>List of systems, software</a:t>
            </a:r>
          </a:p>
          <a:p>
            <a:r>
              <a:rPr lang="en-CA" dirty="0" smtClean="0"/>
              <a:t>Purpose of each software</a:t>
            </a:r>
          </a:p>
          <a:p>
            <a:r>
              <a:rPr lang="en-CA" dirty="0" smtClean="0"/>
              <a:t>Suggestions from employees?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89" y="3717032"/>
            <a:ext cx="7595767" cy="20496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97" y="0"/>
            <a:ext cx="388750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50" dirty="0"/>
              <a:t>Agenda </a:t>
            </a:r>
            <a:endParaRPr lang="en-US" alt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685800"/>
            <a:ext cx="5688632" cy="5551512"/>
          </a:xfrm>
        </p:spPr>
        <p:txBody>
          <a:bodyPr>
            <a:normAutofit/>
          </a:bodyPr>
          <a:lstStyle/>
          <a:p>
            <a:pPr lvl="1">
              <a:buFont typeface="+mj-lt"/>
              <a:buAutoNum type="arabicPeriod"/>
            </a:pPr>
            <a:endParaRPr lang="en-US" altLang="en-US" dirty="0"/>
          </a:p>
          <a:p>
            <a:pPr lvl="1">
              <a:buFont typeface="+mj-lt"/>
              <a:buAutoNum type="arabicPeriod"/>
            </a:pPr>
            <a:endParaRPr lang="en-US" altLang="en-US" dirty="0"/>
          </a:p>
          <a:p>
            <a:pPr lvl="1">
              <a:buFont typeface="+mj-lt"/>
              <a:buAutoNum type="arabicPeriod"/>
            </a:pPr>
            <a:r>
              <a:rPr lang="en-US" altLang="en-US" sz="2800" dirty="0"/>
              <a:t>Introduction</a:t>
            </a:r>
          </a:p>
          <a:p>
            <a:pPr lvl="1">
              <a:buFont typeface="+mj-lt"/>
              <a:buAutoNum type="arabicPeriod"/>
            </a:pPr>
            <a:r>
              <a:rPr lang="en-US" altLang="en-US" sz="2800" dirty="0" smtClean="0"/>
              <a:t>Vision &amp; Mission IT</a:t>
            </a:r>
            <a:endParaRPr lang="en-US" altLang="en-US" sz="2800" dirty="0"/>
          </a:p>
          <a:p>
            <a:pPr lvl="1">
              <a:buFont typeface="+mj-lt"/>
              <a:buAutoNum type="arabicPeriod"/>
            </a:pPr>
            <a:r>
              <a:rPr lang="en-US" altLang="en-US" sz="2800" dirty="0"/>
              <a:t>Identify where you are</a:t>
            </a:r>
          </a:p>
          <a:p>
            <a:pPr lvl="1">
              <a:buFont typeface="+mj-lt"/>
              <a:buAutoNum type="arabicPeriod"/>
            </a:pPr>
            <a:r>
              <a:rPr lang="en-US" altLang="en-US" sz="2800" dirty="0"/>
              <a:t>Environmental Analysis</a:t>
            </a:r>
          </a:p>
          <a:p>
            <a:pPr lvl="1">
              <a:buFont typeface="+mj-lt"/>
              <a:buAutoNum type="arabicPeriod"/>
            </a:pPr>
            <a:r>
              <a:rPr lang="en-US" altLang="en-US" sz="2800" dirty="0"/>
              <a:t>Resource Analysis</a:t>
            </a:r>
          </a:p>
          <a:p>
            <a:pPr lvl="1">
              <a:buFont typeface="+mj-lt"/>
              <a:buAutoNum type="arabicPeriod"/>
            </a:pPr>
            <a:r>
              <a:rPr lang="en-US" altLang="en-US" sz="2800" dirty="0"/>
              <a:t>Needs Analysis</a:t>
            </a:r>
          </a:p>
          <a:p>
            <a:pPr lvl="1">
              <a:buFont typeface="+mj-lt"/>
              <a:buAutoNum type="arabicPeriod"/>
            </a:pPr>
            <a:r>
              <a:rPr lang="en-US" altLang="en-US" sz="2800" dirty="0"/>
              <a:t>Identify Strategic Choices</a:t>
            </a:r>
          </a:p>
          <a:p>
            <a:pPr lvl="1">
              <a:buFont typeface="+mj-lt"/>
              <a:buAutoNum type="arabicPeriod"/>
            </a:pPr>
            <a:r>
              <a:rPr lang="en-US" altLang="en-US" sz="2800" dirty="0"/>
              <a:t>Implementation</a:t>
            </a:r>
          </a:p>
          <a:p>
            <a:pPr lvl="1">
              <a:buFont typeface="+mj-lt"/>
              <a:buAutoNum type="arabicPeriod"/>
            </a:pPr>
            <a:r>
              <a:rPr lang="en-US" altLang="en-US" sz="2800" dirty="0"/>
              <a:t>Evaluation</a:t>
            </a:r>
          </a:p>
          <a:p>
            <a:pPr marL="385754" indent="-385754">
              <a:buFont typeface="+mj-lt"/>
              <a:buAutoNum type="arabicPeriod"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resources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685800" y="1940832"/>
            <a:ext cx="4246240" cy="1416159"/>
          </a:xfrm>
        </p:spPr>
        <p:txBody>
          <a:bodyPr>
            <a:normAutofit/>
          </a:bodyPr>
          <a:lstStyle/>
          <a:p>
            <a:r>
              <a:rPr lang="en-CA" dirty="0" smtClean="0"/>
              <a:t>What are the skills?</a:t>
            </a:r>
          </a:p>
          <a:p>
            <a:r>
              <a:rPr lang="en-CA" dirty="0" smtClean="0"/>
              <a:t>Training needs?</a:t>
            </a:r>
          </a:p>
          <a:p>
            <a:r>
              <a:rPr lang="en-CA" dirty="0" smtClean="0"/>
              <a:t>New implementation to come?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27" y="116632"/>
            <a:ext cx="3899873" cy="24374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50176"/>
            <a:ext cx="7708506" cy="23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Step 6</a:t>
            </a:r>
            <a:br>
              <a:rPr lang="en-US" altLang="en-US" dirty="0" smtClean="0"/>
            </a:br>
            <a:r>
              <a:rPr lang="en-US" altLang="en-US" dirty="0" smtClean="0"/>
              <a:t>Needs</a:t>
            </a:r>
            <a:br>
              <a:rPr lang="en-US" altLang="en-US" dirty="0" smtClean="0"/>
            </a:br>
            <a:r>
              <a:rPr lang="en-US" altLang="en-US" dirty="0" smtClean="0"/>
              <a:t>analysis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to consolidate the lists with each department</a:t>
            </a:r>
          </a:p>
          <a:p>
            <a:r>
              <a:rPr lang="en-US" dirty="0"/>
              <a:t>Meet the heads.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idx="4294967295"/>
          </p:nvPr>
        </p:nvSpPr>
        <p:spPr>
          <a:xfrm>
            <a:off x="0" y="1371600"/>
            <a:ext cx="3929063" cy="3765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2" y="548680"/>
            <a:ext cx="3613913" cy="3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needed?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27584" y="1990818"/>
            <a:ext cx="3292692" cy="3038094"/>
          </a:xfrm>
        </p:spPr>
        <p:txBody>
          <a:bodyPr/>
          <a:lstStyle/>
          <a:p>
            <a:r>
              <a:rPr lang="en-CA" dirty="0" smtClean="0"/>
              <a:t>Verify the lists compiled with the employees</a:t>
            </a:r>
          </a:p>
          <a:p>
            <a:r>
              <a:rPr lang="en-CA" dirty="0" smtClean="0"/>
              <a:t>Do they think of a future implementation of </a:t>
            </a:r>
            <a:r>
              <a:rPr lang="en-CA" dirty="0" err="1" smtClean="0"/>
              <a:t>softwares</a:t>
            </a:r>
            <a:r>
              <a:rPr lang="en-CA" dirty="0" smtClean="0"/>
              <a:t>?  of systems?</a:t>
            </a:r>
          </a:p>
          <a:p>
            <a:r>
              <a:rPr lang="en-CA" dirty="0" smtClean="0"/>
              <a:t>What are their objectives for future?</a:t>
            </a:r>
            <a:endParaRPr lang="fr-FR" dirty="0"/>
          </a:p>
          <a:p>
            <a:r>
              <a:rPr lang="en-CA" dirty="0" smtClean="0"/>
              <a:t>How can Information Technology help?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93066"/>
            <a:ext cx="4275314" cy="28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621345" cy="1035378"/>
          </a:xfrm>
        </p:spPr>
        <p:txBody>
          <a:bodyPr>
            <a:normAutofit/>
          </a:bodyPr>
          <a:lstStyle/>
          <a:p>
            <a:r>
              <a:rPr lang="en-US" sz="2700" dirty="0"/>
              <a:t>Creation of IT department?</a:t>
            </a:r>
            <a:endParaRPr lang="en-CA" sz="2700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7" y="1440042"/>
            <a:ext cx="4611923" cy="43588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76260"/>
            <a:ext cx="4200218" cy="25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85941" y="572606"/>
            <a:ext cx="5778500" cy="70207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Creation of IT Committee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7669" y="4198288"/>
            <a:ext cx="528677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Responsibilities</a:t>
            </a:r>
          </a:p>
          <a:p>
            <a:pPr marL="428615" indent="-428615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Monitor IT Projects</a:t>
            </a:r>
          </a:p>
          <a:p>
            <a:pPr marL="428615" indent="-428615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Take action to ensure projects completed on time and on budget</a:t>
            </a:r>
          </a:p>
          <a:p>
            <a:pPr marL="428615" indent="-428615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Evaluate new projects</a:t>
            </a:r>
          </a:p>
          <a:p>
            <a:pPr marL="428615" indent="-428615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Report on Status of IT projects </a:t>
            </a:r>
          </a:p>
          <a:p>
            <a:pPr marL="428615" indent="-428615">
              <a:buFont typeface="Arial"/>
              <a:buChar char="•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2045140" y="2144316"/>
            <a:ext cx="16680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Treasurer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Assessor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Budget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Social Welfare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Health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Agriculture</a:t>
            </a:r>
          </a:p>
        </p:txBody>
      </p: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3723643" y="2183606"/>
            <a:ext cx="16466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Accountant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MPDC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Administration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Engineer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Civil Registrar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71701" y="1833564"/>
            <a:ext cx="3606980" cy="21121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136" name="TextBox 7"/>
          <p:cNvSpPr txBox="1">
            <a:spLocks noChangeArrowheads="1"/>
          </p:cNvSpPr>
          <p:nvPr/>
        </p:nvSpPr>
        <p:spPr bwMode="auto">
          <a:xfrm>
            <a:off x="2639207" y="1837137"/>
            <a:ext cx="2108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Arial" charset="0"/>
              </a:rPr>
              <a:t>Potential Members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04313"/>
            <a:ext cx="3336405" cy="231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107"/>
            <a:ext cx="4496134" cy="249785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Step 7</a:t>
            </a:r>
            <a:br>
              <a:rPr lang="en-US" altLang="en-US" dirty="0" smtClean="0"/>
            </a:br>
            <a:r>
              <a:rPr lang="en-US" altLang="en-US" dirty="0" smtClean="0"/>
              <a:t>Strategic </a:t>
            </a:r>
            <a:br>
              <a:rPr lang="en-US" altLang="en-US" dirty="0" smtClean="0"/>
            </a:br>
            <a:r>
              <a:rPr lang="en-US" altLang="en-US" dirty="0" smtClean="0"/>
              <a:t>choices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964531" y="5369589"/>
            <a:ext cx="5979041" cy="800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organization must </a:t>
            </a:r>
            <a:r>
              <a:rPr lang="en-US" dirty="0"/>
              <a:t>actualize a comprehensive IT strategy that is aligned to their business and corporate strategies.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idx="4294967295"/>
          </p:nvPr>
        </p:nvSpPr>
        <p:spPr>
          <a:xfrm>
            <a:off x="0" y="1371600"/>
            <a:ext cx="3929063" cy="3765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00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Identify the priority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815952" y="1988840"/>
            <a:ext cx="3396007" cy="3672408"/>
          </a:xfrm>
        </p:spPr>
        <p:txBody>
          <a:bodyPr>
            <a:normAutofit/>
          </a:bodyPr>
          <a:lstStyle/>
          <a:p>
            <a:r>
              <a:rPr lang="en-CA" dirty="0" smtClean="0"/>
              <a:t>Give priorities to the needs</a:t>
            </a:r>
          </a:p>
          <a:p>
            <a:r>
              <a:rPr lang="en-CA" dirty="0" smtClean="0"/>
              <a:t>Should be related to the mission of the organization</a:t>
            </a:r>
          </a:p>
          <a:p>
            <a:r>
              <a:rPr lang="en-CA" dirty="0" smtClean="0"/>
              <a:t>Discussion and debate</a:t>
            </a:r>
          </a:p>
          <a:p>
            <a:r>
              <a:rPr lang="en-CA" dirty="0" smtClean="0"/>
              <a:t>What is the cost to your organization if you don’t have any strategic plan related to IT?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030216" cy="42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Step 8 </a:t>
            </a:r>
            <a:br>
              <a:rPr lang="en-US" altLang="en-US" dirty="0" smtClean="0"/>
            </a:br>
            <a:r>
              <a:rPr lang="en-US" altLang="en-US" dirty="0" smtClean="0"/>
              <a:t>implementation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964531" y="5445224"/>
            <a:ext cx="5092065" cy="800100"/>
          </a:xfrm>
        </p:spPr>
        <p:txBody>
          <a:bodyPr/>
          <a:lstStyle/>
          <a:p>
            <a:r>
              <a:rPr lang="en-US" dirty="0" smtClean="0"/>
              <a:t>How much this plan will costs?  When should we implement?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idx="4294967295"/>
          </p:nvPr>
        </p:nvSpPr>
        <p:spPr>
          <a:xfrm>
            <a:off x="0" y="1371600"/>
            <a:ext cx="3929063" cy="3765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38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844824"/>
            <a:ext cx="3672408" cy="3528392"/>
          </a:xfrm>
        </p:spPr>
        <p:txBody>
          <a:bodyPr/>
          <a:lstStyle/>
          <a:p>
            <a:r>
              <a:rPr lang="en-CA" dirty="0" smtClean="0"/>
              <a:t>Update the costs because technology is changing very fast</a:t>
            </a:r>
          </a:p>
          <a:p>
            <a:r>
              <a:rPr lang="en-CA" dirty="0" smtClean="0"/>
              <a:t>Last approval before implementation</a:t>
            </a:r>
          </a:p>
          <a:p>
            <a:endParaRPr lang="en-CA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385263" cy="33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5452110" cy="83926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Roadmap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idx="1"/>
          </p:nvPr>
        </p:nvSpPr>
        <p:spPr>
          <a:xfrm>
            <a:off x="611560" y="1315940"/>
            <a:ext cx="5784919" cy="3287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Create </a:t>
            </a:r>
            <a:r>
              <a:rPr lang="en-US" altLang="en-US" dirty="0"/>
              <a:t>a detailed annual plan from multi-year implementation</a:t>
            </a:r>
          </a:p>
          <a:p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55208"/>
            <a:ext cx="8352928" cy="41260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79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Step 1</a:t>
            </a:r>
            <a:br>
              <a:rPr lang="en-US" altLang="en-US" dirty="0" smtClean="0"/>
            </a:br>
            <a:r>
              <a:rPr lang="en-US" altLang="en-US" dirty="0" smtClean="0"/>
              <a:t>Introduction </a:t>
            </a:r>
            <a:r>
              <a:rPr lang="en-US" altLang="en-US" dirty="0"/>
              <a:t>to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Strategic Plannin</a:t>
            </a:r>
            <a:r>
              <a:rPr lang="en-US" altLang="en-US" dirty="0"/>
              <a:t>g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en-US" sz="2700" b="1" i="1" dirty="0">
              <a:solidFill>
                <a:srgbClr val="000090"/>
              </a:solidFill>
            </a:endParaRPr>
          </a:p>
          <a:p>
            <a:pPr algn="ctr"/>
            <a:r>
              <a:rPr lang="en-US" altLang="en-US" sz="3300" b="1" i="1" dirty="0">
                <a:solidFill>
                  <a:schemeClr val="accent2"/>
                </a:solidFill>
              </a:rPr>
              <a:t>If you fail to plan, plan to 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Step 9</a:t>
            </a:r>
            <a:br>
              <a:rPr lang="en-US" altLang="en-US" dirty="0" smtClean="0"/>
            </a:br>
            <a:r>
              <a:rPr lang="en-US" altLang="en-US" dirty="0" smtClean="0"/>
              <a:t>evaluation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907704" y="5445224"/>
            <a:ext cx="5092065" cy="800100"/>
          </a:xfrm>
        </p:spPr>
        <p:txBody>
          <a:bodyPr/>
          <a:lstStyle/>
          <a:p>
            <a:r>
              <a:rPr lang="en-US" dirty="0"/>
              <a:t>The plan will be constantly evolving, as will the technology!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idx="4294967295"/>
          </p:nvPr>
        </p:nvSpPr>
        <p:spPr>
          <a:xfrm>
            <a:off x="0" y="1371600"/>
            <a:ext cx="3929063" cy="3765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3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86997"/>
            <a:ext cx="3279558" cy="245966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control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20324" y="1916832"/>
            <a:ext cx="4355732" cy="3744416"/>
          </a:xfrm>
        </p:spPr>
        <p:txBody>
          <a:bodyPr>
            <a:normAutofit/>
          </a:bodyPr>
          <a:lstStyle/>
          <a:p>
            <a:r>
              <a:rPr lang="fr-FR" dirty="0" smtClean="0"/>
              <a:t>Set </a:t>
            </a:r>
            <a:r>
              <a:rPr lang="fr-FR" dirty="0"/>
              <a:t>up </a:t>
            </a:r>
            <a:r>
              <a:rPr lang="fr-FR" dirty="0" err="1"/>
              <a:t>appropriate</a:t>
            </a:r>
            <a:r>
              <a:rPr lang="fr-FR" dirty="0"/>
              <a:t> qualitative and quantitative control </a:t>
            </a:r>
            <a:r>
              <a:rPr lang="fr-FR" dirty="0" err="1" smtClean="0"/>
              <a:t>measures</a:t>
            </a:r>
            <a:endParaRPr lang="fr-FR" dirty="0" smtClean="0"/>
          </a:p>
          <a:p>
            <a:r>
              <a:rPr lang="en-US" dirty="0" smtClean="0"/>
              <a:t>Possible </a:t>
            </a:r>
            <a:r>
              <a:rPr lang="en-US" dirty="0"/>
              <a:t>causes can be identified and corrective actions can be taken. </a:t>
            </a:r>
            <a:endParaRPr lang="en-US" dirty="0" smtClean="0"/>
          </a:p>
          <a:p>
            <a:r>
              <a:rPr lang="en-US" dirty="0" smtClean="0"/>
              <a:t>Control </a:t>
            </a:r>
            <a:r>
              <a:rPr lang="en-US" dirty="0"/>
              <a:t>acts as the central component in the plan and can therefore influence activities within previous and following phases.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ISSP … an ongoing process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77458"/>
            <a:ext cx="5913994" cy="3384376"/>
          </a:xfrm>
        </p:spPr>
      </p:pic>
    </p:spTree>
    <p:extLst>
      <p:ext uri="{BB962C8B-B14F-4D97-AF65-F5344CB8AC3E}">
        <p14:creationId xmlns:p14="http://schemas.microsoft.com/office/powerpoint/2010/main" val="42443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3290" y="5609617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</a:t>
            </a:r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IT?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29249" cy="185080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b="1" dirty="0">
                <a:solidFill>
                  <a:srgbClr val="FF0000"/>
                </a:solidFill>
              </a:rPr>
              <a:t>I</a:t>
            </a:r>
            <a:r>
              <a:rPr lang="en-US" altLang="en-US" sz="3200" dirty="0"/>
              <a:t>nformation </a:t>
            </a:r>
            <a:br>
              <a:rPr lang="en-US" altLang="en-US" sz="3200" dirty="0"/>
            </a:br>
            <a:r>
              <a:rPr lang="en-US" altLang="en-US" sz="3600" b="1" dirty="0">
                <a:solidFill>
                  <a:srgbClr val="FF0000"/>
                </a:solidFill>
              </a:rPr>
              <a:t>S</a:t>
            </a:r>
            <a:r>
              <a:rPr lang="en-US" altLang="en-US" sz="3200" dirty="0"/>
              <a:t>ystem </a:t>
            </a:r>
            <a:br>
              <a:rPr lang="en-US" altLang="en-US" sz="3200" dirty="0"/>
            </a:br>
            <a:r>
              <a:rPr lang="en-US" altLang="en-US" sz="3600" b="1" dirty="0">
                <a:solidFill>
                  <a:srgbClr val="FF0000"/>
                </a:solidFill>
              </a:rPr>
              <a:t>S</a:t>
            </a:r>
            <a:r>
              <a:rPr lang="en-US" altLang="en-US" sz="3200" dirty="0"/>
              <a:t>trategic </a:t>
            </a:r>
            <a:br>
              <a:rPr lang="en-US" altLang="en-US" sz="3200" dirty="0"/>
            </a:br>
            <a:r>
              <a:rPr lang="en-US" altLang="en-US" sz="3600" b="1" dirty="0">
                <a:solidFill>
                  <a:srgbClr val="FF0000"/>
                </a:solidFill>
              </a:rPr>
              <a:t>P</a:t>
            </a:r>
            <a:r>
              <a:rPr lang="en-US" altLang="en-US" sz="3200" dirty="0"/>
              <a:t>lan 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403648" y="3068960"/>
            <a:ext cx="66247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An Information System Strategic Plan (ISSP) is a document that details the comprehensive technology-enabled business management processes an organization uses to guide operations.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61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128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4788024" y="116632"/>
            <a:ext cx="4176464" cy="14033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It serves as a guide to IT-related decision making, with IT tasks prioritized and implemented using the plan as a framework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5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55211" y="836712"/>
            <a:ext cx="556408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/>
              <a:t>The ISSP includes: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629563" y="2024844"/>
            <a:ext cx="5508612" cy="383442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100" dirty="0"/>
              <a:t> Strategic Plan    </a:t>
            </a:r>
            <a:br>
              <a:rPr lang="en-US" altLang="en-US" sz="2100" dirty="0"/>
            </a:br>
            <a:r>
              <a:rPr lang="en-US" altLang="en-US" sz="1800" dirty="0"/>
              <a:t> Where are we? Where are we going? Why? </a:t>
            </a:r>
            <a:br>
              <a:rPr lang="en-US" altLang="en-US" sz="1800" dirty="0"/>
            </a:br>
            <a:r>
              <a:rPr lang="en-US" altLang="en-US" sz="1800" dirty="0"/>
              <a:t> How will we get there?</a:t>
            </a:r>
          </a:p>
          <a:p>
            <a:r>
              <a:rPr lang="en-US" altLang="en-US" sz="2100" dirty="0"/>
              <a:t> Project Plan</a:t>
            </a:r>
            <a:br>
              <a:rPr lang="en-US" altLang="en-US" sz="2100" dirty="0"/>
            </a:br>
            <a:r>
              <a:rPr lang="en-US" altLang="en-US" sz="1800" dirty="0"/>
              <a:t> What are we trying to achieve? How will we make it happen?</a:t>
            </a:r>
          </a:p>
          <a:p>
            <a:r>
              <a:rPr lang="en-US" altLang="en-US" sz="2100" dirty="0"/>
              <a:t> Operational Plan</a:t>
            </a:r>
            <a:br>
              <a:rPr lang="en-US" altLang="en-US" sz="2100" dirty="0"/>
            </a:br>
            <a:r>
              <a:rPr lang="en-US" altLang="en-US" sz="1800" dirty="0"/>
              <a:t> What do we need to do to make it all happen and know we are on track?</a:t>
            </a:r>
          </a:p>
          <a:p>
            <a:r>
              <a:rPr lang="en-US" altLang="en-US" sz="2100" dirty="0"/>
              <a:t>Service Plan</a:t>
            </a:r>
            <a:br>
              <a:rPr lang="en-US" altLang="en-US" sz="2100" dirty="0"/>
            </a:br>
            <a:r>
              <a:rPr lang="en-US" altLang="en-US" sz="1800" dirty="0"/>
              <a:t> Who are the clients? What will be their benefits? How?</a:t>
            </a:r>
          </a:p>
          <a:p>
            <a:r>
              <a:rPr lang="en-US" altLang="en-US" sz="2100" dirty="0"/>
              <a:t> Financial Plan</a:t>
            </a:r>
            <a:br>
              <a:rPr lang="en-US" altLang="en-US" sz="2100" dirty="0"/>
            </a:br>
            <a:r>
              <a:rPr lang="en-US" altLang="en-US" sz="1800" dirty="0"/>
              <a:t> Where is the money coming from? Where is it going to? Is it enough?</a:t>
            </a:r>
          </a:p>
          <a:p>
            <a:r>
              <a:rPr lang="en-US" altLang="en-US" sz="2100" dirty="0"/>
              <a:t> Evaluation Plan</a:t>
            </a:r>
            <a:br>
              <a:rPr lang="en-US" altLang="en-US" sz="2100" dirty="0"/>
            </a:br>
            <a:r>
              <a:rPr lang="en-US" altLang="en-US" sz="1800" dirty="0"/>
              <a:t> How do we know we are doing a good job? How do we improve what we are doing?</a:t>
            </a:r>
          </a:p>
          <a:p>
            <a:pPr lvl="1"/>
            <a:endParaRPr lang="en-US" altLang="en-US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91" y="614223"/>
            <a:ext cx="4631522" cy="33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Step 2</a:t>
            </a:r>
            <a:br>
              <a:rPr lang="en-US" altLang="en-US" dirty="0" smtClean="0"/>
            </a:br>
            <a:r>
              <a:rPr lang="en-US" altLang="en-US" dirty="0" smtClean="0"/>
              <a:t>Vision and mission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1640" y="5301208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They explain why you exist as a business, both to members of the organization and to people outside it. </a:t>
            </a:r>
          </a:p>
        </p:txBody>
      </p:sp>
    </p:spTree>
    <p:extLst>
      <p:ext uri="{BB962C8B-B14F-4D97-AF65-F5344CB8AC3E}">
        <p14:creationId xmlns:p14="http://schemas.microsoft.com/office/powerpoint/2010/main" val="41035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2176"/>
            <a:ext cx="4078326" cy="2275706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idx="4294967295"/>
          </p:nvPr>
        </p:nvSpPr>
        <p:spPr>
          <a:xfrm>
            <a:off x="490421" y="1052736"/>
            <a:ext cx="4873667" cy="501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Vision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dirty="0">
                <a:cs typeface="Arial" charset="0"/>
              </a:rPr>
              <a:t>statements define your organization's purpose and they focus on its goals and aspirations. </a:t>
            </a:r>
          </a:p>
          <a:p>
            <a:pPr marL="0" indent="0">
              <a:buNone/>
            </a:pPr>
            <a:r>
              <a:rPr lang="en-US" altLang="en-US" dirty="0">
                <a:cs typeface="Arial" charset="0"/>
              </a:rPr>
              <a:t>Focus on </a:t>
            </a:r>
            <a:r>
              <a:rPr lang="en-US" altLang="en-US" i="1" dirty="0" smtClean="0">
                <a:cs typeface="Arial" charset="0"/>
              </a:rPr>
              <a:t>TOMORROW</a:t>
            </a:r>
          </a:p>
          <a:p>
            <a:pPr marL="0" indent="0">
              <a:buNone/>
            </a:pPr>
            <a:endParaRPr lang="en-US" altLang="en-US" i="1" dirty="0">
              <a:cs typeface="Arial" charset="0"/>
            </a:endParaRPr>
          </a:p>
          <a:p>
            <a:pPr marL="0" indent="0">
              <a:buNone/>
            </a:pPr>
            <a:endParaRPr lang="en-US" altLang="en-US" i="1" dirty="0" smtClean="0">
              <a:cs typeface="Arial" charset="0"/>
            </a:endParaRPr>
          </a:p>
          <a:p>
            <a:pPr marL="0" indent="0">
              <a:buNone/>
            </a:pPr>
            <a:endParaRPr lang="en-US" altLang="en-US" i="1" dirty="0">
              <a:cs typeface="Arial" charset="0"/>
            </a:endParaRPr>
          </a:p>
          <a:p>
            <a:pPr marL="0" indent="0">
              <a:buNone/>
            </a:pPr>
            <a:endParaRPr lang="en-US" altLang="en-US" dirty="0">
              <a:cs typeface="Arial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Mission</a:t>
            </a:r>
            <a:r>
              <a:rPr lang="en-US" altLang="en-US" sz="2400" dirty="0"/>
              <a:t> </a:t>
            </a:r>
            <a:r>
              <a:rPr lang="en-US" altLang="en-US" sz="1800" dirty="0"/>
              <a:t>statements define the organization's purpose and primary objectives. </a:t>
            </a:r>
          </a:p>
          <a:p>
            <a:pPr marL="0" indent="0">
              <a:buNone/>
            </a:pPr>
            <a:r>
              <a:rPr lang="en-US" altLang="en-US" sz="1800" dirty="0"/>
              <a:t>Focus on </a:t>
            </a:r>
            <a:r>
              <a:rPr lang="en-US" altLang="en-US" sz="1800" i="1" dirty="0"/>
              <a:t>NOW</a:t>
            </a:r>
          </a:p>
          <a:p>
            <a:pPr marL="0" indent="0">
              <a:buNone/>
            </a:pPr>
            <a:endParaRPr lang="en-US" altLang="en-US" sz="1725" dirty="0"/>
          </a:p>
          <a:p>
            <a:endParaRPr lang="fr-CA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81176" y="2514601"/>
            <a:ext cx="548759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endParaRPr lang="en-US" altLang="en-US" sz="21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55" y="3322006"/>
            <a:ext cx="4817945" cy="21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5536</TotalTime>
  <Words>637</Words>
  <Application>Microsoft Office PowerPoint</Application>
  <PresentationFormat>Affichage à l'écran (4:3)</PresentationFormat>
  <Paragraphs>127</Paragraphs>
  <Slides>32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Rockwell</vt:lpstr>
      <vt:lpstr>Rockwell Condensed</vt:lpstr>
      <vt:lpstr>Times New Roman</vt:lpstr>
      <vt:lpstr>Wingdings</vt:lpstr>
      <vt:lpstr>Type de bois</vt:lpstr>
      <vt:lpstr>Information System Strategic Plan   ISSP Presentation</vt:lpstr>
      <vt:lpstr>Agenda </vt:lpstr>
      <vt:lpstr>Step 1 Introduction to  Strategic Planning</vt:lpstr>
      <vt:lpstr>Présentation PowerPoint</vt:lpstr>
      <vt:lpstr>Information  System  Strategic  Plan </vt:lpstr>
      <vt:lpstr>Présentation PowerPoint</vt:lpstr>
      <vt:lpstr>The ISSP includes:</vt:lpstr>
      <vt:lpstr>Step 2 Vision and mission</vt:lpstr>
      <vt:lpstr>Présentation PowerPoint</vt:lpstr>
      <vt:lpstr>How can the ISSP plan help me achieve my mission?</vt:lpstr>
      <vt:lpstr>Step 3 Identify where you are</vt:lpstr>
      <vt:lpstr>Objectives and Strategies</vt:lpstr>
      <vt:lpstr>Présentation PowerPoint</vt:lpstr>
      <vt:lpstr>Swot analysis</vt:lpstr>
      <vt:lpstr> Step 4 Environmental Analysis</vt:lpstr>
      <vt:lpstr>What is the impact on the plan?</vt:lpstr>
      <vt:lpstr> Step 5 resources analysis</vt:lpstr>
      <vt:lpstr>Hardware</vt:lpstr>
      <vt:lpstr>software</vt:lpstr>
      <vt:lpstr>Human resources</vt:lpstr>
      <vt:lpstr>Step 6 Needs analysis</vt:lpstr>
      <vt:lpstr>What is needed?</vt:lpstr>
      <vt:lpstr>Creation of IT department?</vt:lpstr>
      <vt:lpstr>Creation of IT Committee</vt:lpstr>
      <vt:lpstr>Step 7 Strategic  choices</vt:lpstr>
      <vt:lpstr>Identify the priority</vt:lpstr>
      <vt:lpstr>Step 8  implementation</vt:lpstr>
      <vt:lpstr>costs</vt:lpstr>
      <vt:lpstr>Roadmap</vt:lpstr>
      <vt:lpstr>Step 9 evaluation</vt:lpstr>
      <vt:lpstr>control</vt:lpstr>
      <vt:lpstr>ISSP … an ongoing process</vt:lpstr>
    </vt:vector>
  </TitlesOfParts>
  <Company>GWN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Augusto Ribeiro</dc:creator>
  <cp:lastModifiedBy>Carmen Gagnon</cp:lastModifiedBy>
  <cp:revision>348</cp:revision>
  <cp:lastPrinted>2014-11-25T07:21:11Z</cp:lastPrinted>
  <dcterms:created xsi:type="dcterms:W3CDTF">2010-10-12T03:40:01Z</dcterms:created>
  <dcterms:modified xsi:type="dcterms:W3CDTF">2020-06-22T20:05:14Z</dcterms:modified>
</cp:coreProperties>
</file>